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Lexend SemiBold"/>
      <p:regular r:id="rId34"/>
      <p:bold r:id="rId35"/>
    </p:embeddedFont>
    <p:embeddedFont>
      <p:font typeface="Lexend Light"/>
      <p:regular r:id="rId36"/>
      <p:bold r:id="rId37"/>
    </p:embeddedFont>
    <p:embeddedFont>
      <p:font typeface="Lexen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0" roundtripDataSignature="AMtx7mggDXcRyCMWD1ozlQqclu+7/WZj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9CB7DD0-52B6-405C-A842-AD800D7AED15}">
  <a:tblStyle styleId="{D9CB7DD0-52B6-405C-A842-AD800D7AED1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LexendSemiBold-bold.fntdata"/><Relationship Id="rId12" Type="http://schemas.openxmlformats.org/officeDocument/2006/relationships/slide" Target="slides/slide6.xml"/><Relationship Id="rId34" Type="http://schemas.openxmlformats.org/officeDocument/2006/relationships/font" Target="fonts/Lexend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LexendLight-bold.fntdata"/><Relationship Id="rId14" Type="http://schemas.openxmlformats.org/officeDocument/2006/relationships/slide" Target="slides/slide8.xml"/><Relationship Id="rId36" Type="http://schemas.openxmlformats.org/officeDocument/2006/relationships/font" Target="fonts/LexendLight-regular.fntdata"/><Relationship Id="rId17" Type="http://schemas.openxmlformats.org/officeDocument/2006/relationships/slide" Target="slides/slide11.xml"/><Relationship Id="rId39" Type="http://schemas.openxmlformats.org/officeDocument/2006/relationships/font" Target="fonts/Lexend-bold.fntdata"/><Relationship Id="rId16" Type="http://schemas.openxmlformats.org/officeDocument/2006/relationships/slide" Target="slides/slide10.xml"/><Relationship Id="rId38" Type="http://schemas.openxmlformats.org/officeDocument/2006/relationships/font" Target="fonts/Lexen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jpg>
</file>

<file path=ppt/media/image21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cada ferida demanda um tipo específico de tratamento, um curativo diferente, uma medicação diferente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solidFill>
                  <a:schemeClr val="dk1"/>
                </a:solidFill>
              </a:rPr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auto-tratamento, o usuário pode usar o sistema para reconhecer a gravidade daquela ferida, se existe urgência em buscar ajuda profissional. Também é possível o sistema retornar o tipo de curativo mais adequado de ser feito naquela lesão do usuário.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Isso também entra no contexto de detecção precoce de complicações, podendo ser utilizado por pacientes no pós operatório que precisam ter mais atenção com o aspecto das feridas cirúrgicas para saber se houve alguma complicação e poder buscar ajuda profissional.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Na telemedicina, uma prática que ficou mais comum na pandemia, sendo possível o profissional de medicina usar essa ferramenta de feridas como um recurso remoto de avaliação.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/>
          <p:nvPr>
            <p:ph type="ctrTitle"/>
          </p:nvPr>
        </p:nvSpPr>
        <p:spPr>
          <a:xfrm>
            <a:off x="311400" y="1321700"/>
            <a:ext cx="85212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 SemiBold"/>
              <a:buNone/>
              <a:defRPr sz="5300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" name="Google Shape;11;p29"/>
          <p:cNvSpPr txBox="1"/>
          <p:nvPr>
            <p:ph idx="1" type="subTitle"/>
          </p:nvPr>
        </p:nvSpPr>
        <p:spPr>
          <a:xfrm>
            <a:off x="311700" y="2761700"/>
            <a:ext cx="85206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12" name="Google Shape;12;p2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Google Shape;1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24006" y="4138475"/>
            <a:ext cx="6495990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Light"/>
              <a:buNone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</a:lstStyle>
          <a:p/>
        </p:txBody>
      </p:sp>
      <p:sp>
        <p:nvSpPr>
          <p:cNvPr id="54" name="Google Shape;5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5" name="Google Shape;55;p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9"/>
          <p:cNvSpPr txBox="1"/>
          <p:nvPr>
            <p:ph hasCustomPrompt="1" type="title"/>
          </p:nvPr>
        </p:nvSpPr>
        <p:spPr>
          <a:xfrm>
            <a:off x="239513" y="582750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300"/>
              <a:buNone/>
              <a:defRPr sz="13300">
                <a:solidFill>
                  <a:srgbClr val="66666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39"/>
          <p:cNvSpPr txBox="1"/>
          <p:nvPr>
            <p:ph idx="1" type="body"/>
          </p:nvPr>
        </p:nvSpPr>
        <p:spPr>
          <a:xfrm>
            <a:off x="311700" y="2546250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65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111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9" name="Google Shape;5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0" name="Google Shape;60;p3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3" name="Google Shape;63;p4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0"/>
          <p:cNvSpPr txBox="1"/>
          <p:nvPr>
            <p:ph type="title"/>
          </p:nvPr>
        </p:nvSpPr>
        <p:spPr>
          <a:xfrm>
            <a:off x="266575" y="17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 SemiBold"/>
              <a:buNone/>
              <a:defRPr sz="2700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6" name="Google Shape;16;p3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11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" name="Google Shape;1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" name="Google Shape;18;p3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b="1" sz="5300">
                <a:solidFill>
                  <a:srgbClr val="66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" name="Google Shape;2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" name="Google Shape;22;p3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/>
        </p:txBody>
      </p:sp>
      <p:sp>
        <p:nvSpPr>
          <p:cNvPr id="26" name="Google Shape;26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Lexend Light"/>
              <a:buNone/>
              <a:defRPr sz="23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27" name="Google Shape;27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Light"/>
              <a:buChar char="●"/>
              <a:defRPr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exend Light"/>
              <a:buChar char="○"/>
              <a:defRPr sz="1700"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1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exend Light"/>
              <a:buChar char="■"/>
              <a:defRPr sz="1300"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●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○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■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●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○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Char char="■"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28" name="Google Shape;2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9" name="Google Shape;29;p3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None/>
              <a:defRPr sz="5300">
                <a:solidFill>
                  <a:srgbClr val="6666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Lexend"/>
              <a:buNone/>
              <a:defRPr sz="53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2" name="Google Shape;3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3" name="Google Shape;33;p3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6" name="Google Shape;36;p3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4"/>
          <p:cNvSpPr txBox="1"/>
          <p:nvPr>
            <p:ph type="title"/>
          </p:nvPr>
        </p:nvSpPr>
        <p:spPr>
          <a:xfrm>
            <a:off x="266575" y="17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 SemiBold"/>
              <a:buNone/>
              <a:defRPr sz="2700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m">
  <p:cSld name="BLANK_1">
    <p:bg>
      <p:bgPr>
        <a:solidFill>
          <a:schemeClr val="accent6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5"/>
          <p:cNvSpPr txBox="1"/>
          <p:nvPr>
            <p:ph type="title"/>
          </p:nvPr>
        </p:nvSpPr>
        <p:spPr>
          <a:xfrm>
            <a:off x="810900" y="1813200"/>
            <a:ext cx="75222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Lexend"/>
              <a:buNone/>
              <a:defRPr sz="33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pic>
        <p:nvPicPr>
          <p:cNvPr id="40" name="Google Shape;40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75219" y="4105237"/>
            <a:ext cx="6793569" cy="752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86355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11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86355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11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5" name="Google Shape;45;p3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6"/>
          <p:cNvSpPr txBox="1"/>
          <p:nvPr>
            <p:ph type="title"/>
          </p:nvPr>
        </p:nvSpPr>
        <p:spPr>
          <a:xfrm>
            <a:off x="266575" y="17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 SemiBold"/>
              <a:buNone/>
              <a:defRPr sz="2700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7"/>
          <p:cNvSpPr txBox="1"/>
          <p:nvPr>
            <p:ph idx="1" type="body"/>
          </p:nvPr>
        </p:nvSpPr>
        <p:spPr>
          <a:xfrm>
            <a:off x="266575" y="982050"/>
            <a:ext cx="40059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1pPr>
            <a:lvl2pPr indent="-3365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exend"/>
              <a:buChar char="○"/>
              <a:defRPr sz="1700">
                <a:latin typeface="Lexend"/>
                <a:ea typeface="Lexend"/>
                <a:cs typeface="Lexend"/>
                <a:sym typeface="Lexend"/>
              </a:defRPr>
            </a:lvl2pPr>
            <a:lvl3pPr indent="-3111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Lexend"/>
              <a:buChar char="■"/>
              <a:defRPr sz="1300">
                <a:latin typeface="Lexend"/>
                <a:ea typeface="Lexend"/>
                <a:cs typeface="Lexend"/>
                <a:sym typeface="Lexend"/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●"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○"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■"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●"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○"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Char char="■"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9" name="Google Shape;4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0" name="Google Shape;50;p3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37"/>
          <p:cNvSpPr txBox="1"/>
          <p:nvPr>
            <p:ph type="title"/>
          </p:nvPr>
        </p:nvSpPr>
        <p:spPr>
          <a:xfrm>
            <a:off x="266575" y="174325"/>
            <a:ext cx="400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 SemiBold"/>
              <a:buNone/>
              <a:defRPr sz="2700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700"/>
              <a:buFont typeface="Lexend"/>
              <a:buNone/>
              <a:defRPr sz="2700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exend"/>
              <a:buNone/>
              <a:defRPr b="0" i="0" sz="31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mes New Roman"/>
              <a:buNone/>
              <a:defRPr b="0" i="0" sz="3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" name="Google Shape;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>
            <a:lvl1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  <a:defRPr b="0" i="0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○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■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●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○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■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●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○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Lexend"/>
              <a:buChar char="■"/>
              <a:defRPr b="0" i="0" sz="16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" name="Google Shape;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youtube.com/watch?v=kXdHSk6V7Cs" TargetMode="External"/><Relationship Id="rId4" Type="http://schemas.openxmlformats.org/officeDocument/2006/relationships/image" Target="../media/image1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ctrTitle"/>
          </p:nvPr>
        </p:nvSpPr>
        <p:spPr>
          <a:xfrm>
            <a:off x="311400" y="961325"/>
            <a:ext cx="85212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pt-BR" sz="3000"/>
              <a:t>Visão computacional para classificação automática de feridas usando a rede neural YOLOv8</a:t>
            </a:r>
            <a:endParaRPr sz="3000"/>
          </a:p>
        </p:txBody>
      </p:sp>
      <p:sp>
        <p:nvSpPr>
          <p:cNvPr id="69" name="Google Shape;69;p1"/>
          <p:cNvSpPr txBox="1"/>
          <p:nvPr/>
        </p:nvSpPr>
        <p:spPr>
          <a:xfrm>
            <a:off x="128850" y="60475"/>
            <a:ext cx="888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rgbClr val="666666"/>
                </a:solidFill>
                <a:highlight>
                  <a:schemeClr val="dk1"/>
                </a:highlight>
                <a:latin typeface="Lexend"/>
                <a:ea typeface="Lexend"/>
                <a:cs typeface="Lexend"/>
                <a:sym typeface="Lexend"/>
              </a:rPr>
              <a:t>Projeto PPI coordenado pela Softex e apoiado pelo Ministério da Ciência, Tecnologia e Inovações, com recursos da Lei nº 8.248, de 23 de outubro de 1991.</a:t>
            </a:r>
            <a:endParaRPr b="0" i="0" sz="800" u="none" cap="none" strike="noStrike">
              <a:solidFill>
                <a:srgbClr val="666666"/>
              </a:solidFill>
              <a:highlight>
                <a:schemeClr val="dk1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3389850" y="2817775"/>
            <a:ext cx="2686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Johnny Cleiton Willy da Silva</a:t>
            </a:r>
            <a:endParaRPr b="1" i="0" sz="12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Adrien Durand-Petiteville</a:t>
            </a:r>
            <a:endParaRPr b="1" i="0" sz="12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Jonas Ferreira Silva</a:t>
            </a:r>
            <a:endParaRPr b="1" i="0" sz="12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Contexto</a:t>
            </a:r>
            <a:endParaRPr sz="2280"/>
          </a:p>
        </p:txBody>
      </p:sp>
      <p:sp>
        <p:nvSpPr>
          <p:cNvPr id="133" name="Google Shape;133;p10"/>
          <p:cNvSpPr txBox="1"/>
          <p:nvPr/>
        </p:nvSpPr>
        <p:spPr>
          <a:xfrm>
            <a:off x="817725" y="1190625"/>
            <a:ext cx="514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Visão Computacional e YOLOv8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Classificação de Feridas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34" name="Google Shape;134;p10"/>
          <p:cNvCxnSpPr/>
          <p:nvPr/>
        </p:nvCxnSpPr>
        <p:spPr>
          <a:xfrm rot="10800000">
            <a:off x="5592725" y="1912200"/>
            <a:ext cx="3675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 txBox="1"/>
          <p:nvPr>
            <p:ph type="title"/>
          </p:nvPr>
        </p:nvSpPr>
        <p:spPr>
          <a:xfrm>
            <a:off x="2820900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Classificação de Feridas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0" name="Google Shape;140;p11"/>
          <p:cNvSpPr txBox="1"/>
          <p:nvPr/>
        </p:nvSpPr>
        <p:spPr>
          <a:xfrm>
            <a:off x="561100" y="797500"/>
            <a:ext cx="331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Formas de classificar: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1" name="Google Shape;141;p11"/>
          <p:cNvSpPr txBox="1"/>
          <p:nvPr/>
        </p:nvSpPr>
        <p:spPr>
          <a:xfrm>
            <a:off x="561100" y="3067975"/>
            <a:ext cx="3565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à profundidade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Superficiais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Profundas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2" name="Google Shape;142;p11"/>
          <p:cNvSpPr txBox="1"/>
          <p:nvPr/>
        </p:nvSpPr>
        <p:spPr>
          <a:xfrm>
            <a:off x="561100" y="1411550"/>
            <a:ext cx="3953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à contaminação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Limpas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Contaminadas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Infectadas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4737175" y="3067975"/>
            <a:ext cx="3953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à idade da lesão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Agudas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Crônicas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4" name="Google Shape;144;p11"/>
          <p:cNvSpPr/>
          <p:nvPr/>
        </p:nvSpPr>
        <p:spPr>
          <a:xfrm>
            <a:off x="0" y="846650"/>
            <a:ext cx="561000" cy="39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5" name="Google Shape;145;p11"/>
          <p:cNvSpPr txBox="1"/>
          <p:nvPr/>
        </p:nvSpPr>
        <p:spPr>
          <a:xfrm>
            <a:off x="4677100" y="1411550"/>
            <a:ext cx="3953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ao tecido perdido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Abertas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Fechadas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 txBox="1"/>
          <p:nvPr>
            <p:ph type="title"/>
          </p:nvPr>
        </p:nvSpPr>
        <p:spPr>
          <a:xfrm>
            <a:off x="3043275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Classificação de Feridas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1" name="Google Shape;15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0113" y="1168650"/>
            <a:ext cx="4628524" cy="367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2"/>
          <p:cNvSpPr txBox="1"/>
          <p:nvPr/>
        </p:nvSpPr>
        <p:spPr>
          <a:xfrm>
            <a:off x="413675" y="676050"/>
            <a:ext cx="39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à característica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"/>
          <p:cNvSpPr txBox="1"/>
          <p:nvPr>
            <p:ph type="title"/>
          </p:nvPr>
        </p:nvSpPr>
        <p:spPr>
          <a:xfrm>
            <a:off x="2858738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Classificação de Feridas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413675" y="676050"/>
            <a:ext cx="39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Quanto à causa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9" name="Google Shape;159;p13"/>
          <p:cNvSpPr txBox="1"/>
          <p:nvPr/>
        </p:nvSpPr>
        <p:spPr>
          <a:xfrm>
            <a:off x="741300" y="3722350"/>
            <a:ext cx="172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Cirúrgicas 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0" name="Google Shape;160;p13"/>
          <p:cNvSpPr txBox="1"/>
          <p:nvPr/>
        </p:nvSpPr>
        <p:spPr>
          <a:xfrm>
            <a:off x="3831275" y="3722350"/>
            <a:ext cx="172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Patológicas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1" name="Google Shape;161;p13"/>
          <p:cNvSpPr txBox="1"/>
          <p:nvPr/>
        </p:nvSpPr>
        <p:spPr>
          <a:xfrm>
            <a:off x="6719450" y="3722350"/>
            <a:ext cx="1725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Traumáticas 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62" name="Google Shape;16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178" y="1438912"/>
            <a:ext cx="2496121" cy="222725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3" name="Google Shape;16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9962" y="1438670"/>
            <a:ext cx="2539763" cy="2266193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" name="Google Shape;16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7666" y="1425100"/>
            <a:ext cx="2570159" cy="2293325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Metodologia</a:t>
            </a:r>
            <a:endParaRPr sz="2280"/>
          </a:p>
        </p:txBody>
      </p:sp>
      <p:pic>
        <p:nvPicPr>
          <p:cNvPr id="170" name="Google Shape;1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475" y="972500"/>
            <a:ext cx="8441049" cy="36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Metodologia</a:t>
            </a:r>
            <a:endParaRPr sz="2280"/>
          </a:p>
        </p:txBody>
      </p:sp>
      <p:sp>
        <p:nvSpPr>
          <p:cNvPr id="176" name="Google Shape;176;p15"/>
          <p:cNvSpPr txBox="1"/>
          <p:nvPr/>
        </p:nvSpPr>
        <p:spPr>
          <a:xfrm>
            <a:off x="817725" y="1190625"/>
            <a:ext cx="514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Montagem do dataset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Treinamento</a:t>
            </a:r>
            <a:endParaRPr b="0" i="0" sz="18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77" name="Google Shape;177;p15"/>
          <p:cNvCxnSpPr/>
          <p:nvPr/>
        </p:nvCxnSpPr>
        <p:spPr>
          <a:xfrm rot="10800000">
            <a:off x="5592725" y="1455000"/>
            <a:ext cx="367500" cy="0"/>
          </a:xfrm>
          <a:prstGeom prst="straightConnector1">
            <a:avLst/>
          </a:prstGeom>
          <a:noFill/>
          <a:ln cap="flat" cmpd="sng" w="28575">
            <a:solidFill>
              <a:srgbClr val="99202A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 txBox="1"/>
          <p:nvPr>
            <p:ph type="title"/>
          </p:nvPr>
        </p:nvSpPr>
        <p:spPr>
          <a:xfrm>
            <a:off x="2858738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Montagem do Dataset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3" name="Google Shape;183;p16"/>
          <p:cNvGraphicFramePr/>
          <p:nvPr/>
        </p:nvGraphicFramePr>
        <p:xfrm>
          <a:off x="952500" y="1230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{D9CB7DD0-52B6-405C-A842-AD800D7AED15}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 u="none" cap="none" strike="noStrike"/>
                        <a:t>Feridas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 u="none" cap="none" strike="noStrike"/>
                        <a:t>Total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 u="none" cap="none" strike="noStrike"/>
                        <a:t>Train (70%)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 u="none" cap="none" strike="noStrike"/>
                        <a:t>Val (15%)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pt-BR" sz="1500" u="none" cap="none" strike="noStrike"/>
                        <a:t>Test (15%)</a:t>
                      </a:r>
                      <a:endParaRPr b="1" sz="15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cirúrgicas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223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156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33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34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patológicas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253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177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38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38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traumáticas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361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252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54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55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pt-BR" sz="1400" u="none" cap="none" strike="noStrike"/>
                        <a:t>TOTAL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837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585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  <p:sp>
        <p:nvSpPr>
          <p:cNvPr id="184" name="Google Shape;184;p16"/>
          <p:cNvSpPr txBox="1"/>
          <p:nvPr/>
        </p:nvSpPr>
        <p:spPr>
          <a:xfrm>
            <a:off x="952500" y="3781950"/>
            <a:ext cx="7239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Combinação de 4 datasets adquiridos na plataforma Roboflow.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 txBox="1"/>
          <p:nvPr>
            <p:ph type="title"/>
          </p:nvPr>
        </p:nvSpPr>
        <p:spPr>
          <a:xfrm>
            <a:off x="3043275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Montagem do Dataset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413675" y="676050"/>
            <a:ext cx="39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Labelização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1" name="Google Shape;1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3500" y="1373525"/>
            <a:ext cx="6796996" cy="3319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7"/>
          <p:cNvPicPr preferRelativeResize="0"/>
          <p:nvPr/>
        </p:nvPicPr>
        <p:blipFill rotWithShape="1">
          <a:blip r:embed="rId4">
            <a:alphaModFix/>
          </a:blip>
          <a:srcRect b="16622" l="12771" r="19823" t="34081"/>
          <a:stretch/>
        </p:blipFill>
        <p:spPr>
          <a:xfrm>
            <a:off x="7383401" y="4233850"/>
            <a:ext cx="1309222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Metodologia</a:t>
            </a:r>
            <a:endParaRPr sz="2280"/>
          </a:p>
        </p:txBody>
      </p:sp>
      <p:sp>
        <p:nvSpPr>
          <p:cNvPr id="198" name="Google Shape;198;p18"/>
          <p:cNvSpPr txBox="1"/>
          <p:nvPr/>
        </p:nvSpPr>
        <p:spPr>
          <a:xfrm>
            <a:off x="817725" y="1190625"/>
            <a:ext cx="514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Montagem do dataset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Treinamento</a:t>
            </a:r>
            <a:endParaRPr b="0" i="0" sz="18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99" name="Google Shape;199;p18"/>
          <p:cNvCxnSpPr/>
          <p:nvPr/>
        </p:nvCxnSpPr>
        <p:spPr>
          <a:xfrm rot="10800000">
            <a:off x="5592725" y="1912200"/>
            <a:ext cx="367500" cy="0"/>
          </a:xfrm>
          <a:prstGeom prst="straightConnector1">
            <a:avLst/>
          </a:prstGeom>
          <a:noFill/>
          <a:ln cap="flat" cmpd="sng" w="28575">
            <a:solidFill>
              <a:srgbClr val="99202A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"/>
          <p:cNvSpPr txBox="1"/>
          <p:nvPr>
            <p:ph type="title"/>
          </p:nvPr>
        </p:nvSpPr>
        <p:spPr>
          <a:xfrm>
            <a:off x="3043275" y="10335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Treinamento</a:t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445150" y="938475"/>
            <a:ext cx="4941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Google Colab com GPU T4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6" name="Google Shape;206;p19"/>
          <p:cNvSpPr txBox="1"/>
          <p:nvPr/>
        </p:nvSpPr>
        <p:spPr>
          <a:xfrm>
            <a:off x="445150" y="1319475"/>
            <a:ext cx="39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YOLOv8n (Nano)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2244163" y="2984850"/>
            <a:ext cx="2372400" cy="16269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4810863" y="2984850"/>
            <a:ext cx="2372400" cy="1626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2811025" y="2492250"/>
            <a:ext cx="123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Etapa 1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5377725" y="2492250"/>
            <a:ext cx="123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Etapa 2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2338663" y="3428850"/>
            <a:ext cx="218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Localização de </a:t>
            </a:r>
            <a:endParaRPr b="1" i="0" sz="18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feridas em geral</a:t>
            </a:r>
            <a:endParaRPr b="1" i="0" sz="18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4905363" y="3428850"/>
            <a:ext cx="2183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Classificação da ferida em três classes</a:t>
            </a:r>
            <a:endParaRPr b="1" i="0" sz="18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445150" y="1700475"/>
            <a:ext cx="547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Treinamento com 5, 20, 50 e 80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8875" y="1070525"/>
            <a:ext cx="2006250" cy="20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pt-BR"/>
              <a:t>Resultados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9"/>
              <a:t>Classificação de feridas em uma classe</a:t>
            </a:r>
            <a:endParaRPr sz="2029"/>
          </a:p>
        </p:txBody>
      </p:sp>
      <p:pic>
        <p:nvPicPr>
          <p:cNvPr id="224" name="Google Shape;22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800" y="921506"/>
            <a:ext cx="3520613" cy="3520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17811" y="877650"/>
            <a:ext cx="3520613" cy="3520618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1"/>
          <p:cNvSpPr txBox="1"/>
          <p:nvPr/>
        </p:nvSpPr>
        <p:spPr>
          <a:xfrm>
            <a:off x="1520325" y="4406500"/>
            <a:ext cx="156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5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7" name="Google Shape;227;p21"/>
          <p:cNvSpPr txBox="1"/>
          <p:nvPr/>
        </p:nvSpPr>
        <p:spPr>
          <a:xfrm>
            <a:off x="6194300" y="4406500"/>
            <a:ext cx="156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50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Aplicação em vídeo utilizando 50 épocas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8768"/>
              <a:buNone/>
            </a:pPr>
            <a:r>
              <a:t/>
            </a:r>
            <a:endParaRPr b="1" sz="2029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33" name="Google Shape;23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09895" y="1069150"/>
            <a:ext cx="6124230" cy="344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00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Aplicação em vídeo utilizando 50 épocas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8768"/>
              <a:buNone/>
            </a:pPr>
            <a:r>
              <a:t/>
            </a:r>
            <a:endParaRPr b="1" sz="2029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39" name="Google Shape;239;p23" title="Wounds Classification and Localization with YOLOv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6850" y="869725"/>
            <a:ext cx="7050300" cy="396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9"/>
              <a:t>Classificação de feridas em três classes</a:t>
            </a:r>
            <a:endParaRPr sz="2029"/>
          </a:p>
        </p:txBody>
      </p:sp>
      <p:pic>
        <p:nvPicPr>
          <p:cNvPr id="245" name="Google Shape;24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33250" y="953700"/>
            <a:ext cx="4060199" cy="3884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 txBox="1"/>
          <p:nvPr/>
        </p:nvSpPr>
        <p:spPr>
          <a:xfrm>
            <a:off x="550000" y="1401900"/>
            <a:ext cx="2802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3 Classes: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Cirúrgica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Patológica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○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Traumática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Resultado com 50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9"/>
              <a:t>Classificação de feridas em três classes</a:t>
            </a:r>
            <a:endParaRPr sz="2029"/>
          </a:p>
        </p:txBody>
      </p:sp>
      <p:pic>
        <p:nvPicPr>
          <p:cNvPr id="252" name="Google Shape;252;p25"/>
          <p:cNvPicPr preferRelativeResize="0"/>
          <p:nvPr/>
        </p:nvPicPr>
        <p:blipFill rotWithShape="1">
          <a:blip r:embed="rId3">
            <a:alphaModFix/>
          </a:blip>
          <a:srcRect b="8272" l="0" r="0" t="0"/>
          <a:stretch/>
        </p:blipFill>
        <p:spPr>
          <a:xfrm>
            <a:off x="1482275" y="953700"/>
            <a:ext cx="6179450" cy="356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5"/>
          <p:cNvSpPr txBox="1"/>
          <p:nvPr/>
        </p:nvSpPr>
        <p:spPr>
          <a:xfrm>
            <a:off x="2447650" y="4433375"/>
            <a:ext cx="130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5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4" name="Google Shape;254;p25"/>
          <p:cNvSpPr txBox="1"/>
          <p:nvPr/>
        </p:nvSpPr>
        <p:spPr>
          <a:xfrm>
            <a:off x="5434225" y="4433375"/>
            <a:ext cx="1453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50 épocas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type="title"/>
          </p:nvPr>
        </p:nvSpPr>
        <p:spPr>
          <a:xfrm>
            <a:off x="266575" y="381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9"/>
              <a:t>Classificação de feridas em três classes - Matriz de Confusão</a:t>
            </a:r>
            <a:endParaRPr sz="2029"/>
          </a:p>
        </p:txBody>
      </p:sp>
      <p:pic>
        <p:nvPicPr>
          <p:cNvPr id="260" name="Google Shape;26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1350" y="953700"/>
            <a:ext cx="5180001" cy="388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>
            <p:ph type="title"/>
          </p:nvPr>
        </p:nvSpPr>
        <p:spPr>
          <a:xfrm>
            <a:off x="810900" y="1813200"/>
            <a:ext cx="75222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pt-BR"/>
              <a:t>Obrigado pela atenção!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/>
          <p:nvPr>
            <p:ph type="title"/>
          </p:nvPr>
        </p:nvSpPr>
        <p:spPr>
          <a:xfrm>
            <a:off x="430250" y="1054150"/>
            <a:ext cx="7616700" cy="3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rmAutofit fontScale="90000"/>
          </a:bodyPr>
          <a:lstStyle/>
          <a:p>
            <a:pPr indent="-3543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2200"/>
              <a:t>Motivação</a:t>
            </a:r>
            <a:endParaRPr sz="2200"/>
          </a:p>
          <a:p>
            <a:pPr indent="-3543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2200"/>
              <a:t>Contexto</a:t>
            </a:r>
            <a:endParaRPr sz="2200"/>
          </a:p>
          <a:p>
            <a:pPr indent="-35433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2200"/>
              <a:t>Visão computacional e YOLOv8</a:t>
            </a:r>
            <a:endParaRPr sz="2200"/>
          </a:p>
          <a:p>
            <a:pPr indent="-35433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0" lang="pt-BR" sz="2200"/>
              <a:t>Classificação de Feridas</a:t>
            </a:r>
            <a:endParaRPr b="0" sz="2200"/>
          </a:p>
          <a:p>
            <a:pPr indent="-3543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2200"/>
              <a:t>Metodologia de Desenvolvimento</a:t>
            </a:r>
            <a:endParaRPr sz="2200"/>
          </a:p>
          <a:p>
            <a:pPr indent="-35433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0" lang="pt-BR" sz="2200"/>
              <a:t>Montagem do dataset</a:t>
            </a:r>
            <a:endParaRPr b="0" sz="2200"/>
          </a:p>
          <a:p>
            <a:pPr indent="-35433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0" lang="pt-BR" sz="2200"/>
              <a:t>Treinament</a:t>
            </a:r>
            <a:r>
              <a:rPr lang="pt-BR" sz="2200"/>
              <a:t>o</a:t>
            </a:r>
            <a:endParaRPr b="0" sz="2200"/>
          </a:p>
          <a:p>
            <a:pPr indent="-3543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2200"/>
              <a:t>Resultados</a:t>
            </a:r>
            <a:endParaRPr sz="2200"/>
          </a:p>
          <a:p>
            <a:pPr indent="-35433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2200"/>
              <a:t>Conclusão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5555"/>
              <a:buNone/>
            </a:pPr>
            <a:r>
              <a:t/>
            </a:r>
            <a:endParaRPr b="0"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5555"/>
              <a:buNone/>
            </a:pPr>
            <a:r>
              <a:t/>
            </a:r>
            <a:endParaRPr b="0"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5555"/>
              <a:buNone/>
            </a:pPr>
            <a:r>
              <a:t/>
            </a:r>
            <a:endParaRPr b="0" sz="2500"/>
          </a:p>
        </p:txBody>
      </p:sp>
      <p:sp>
        <p:nvSpPr>
          <p:cNvPr id="81" name="Google Shape;81;p3"/>
          <p:cNvSpPr txBox="1"/>
          <p:nvPr>
            <p:ph type="title"/>
          </p:nvPr>
        </p:nvSpPr>
        <p:spPr>
          <a:xfrm>
            <a:off x="3449250" y="424950"/>
            <a:ext cx="25503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00"/>
              <a:t>Sumário</a:t>
            </a:r>
            <a:endParaRPr sz="2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Motivação</a:t>
            </a:r>
            <a:endParaRPr sz="2280"/>
          </a:p>
        </p:txBody>
      </p:sp>
      <p:sp>
        <p:nvSpPr>
          <p:cNvPr id="87" name="Google Shape;87;p4"/>
          <p:cNvSpPr txBox="1"/>
          <p:nvPr/>
        </p:nvSpPr>
        <p:spPr>
          <a:xfrm>
            <a:off x="561100" y="1102300"/>
            <a:ext cx="3314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Sobre o projeto: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0" y="1151450"/>
            <a:ext cx="561000" cy="39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9" name="Google Shape;89;p4"/>
          <p:cNvSpPr txBox="1"/>
          <p:nvPr/>
        </p:nvSpPr>
        <p:spPr>
          <a:xfrm>
            <a:off x="1212450" y="2080625"/>
            <a:ext cx="6719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pt-BR" sz="22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Empregar o algoritmo YOLOv8 para detecção e classificação de feridas com base na causa.</a:t>
            </a:r>
            <a:endParaRPr b="0" i="0" sz="22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idx="2" type="body"/>
          </p:nvPr>
        </p:nvSpPr>
        <p:spPr>
          <a:xfrm>
            <a:off x="4625275" y="1436350"/>
            <a:ext cx="4541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575" lIns="101575" spcFirstLastPara="1" rIns="101575" wrap="square" tIns="101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400">
              <a:latin typeface="Lexend SemiBold"/>
              <a:ea typeface="Lexend SemiBold"/>
              <a:cs typeface="Lexend SemiBold"/>
              <a:sym typeface="Lexend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Autotratamento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Detecção precoce de complicações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Telemedicina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95" name="Google Shape;9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6825" y="1597888"/>
            <a:ext cx="2664124" cy="17681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5"/>
          <p:cNvSpPr txBox="1"/>
          <p:nvPr/>
        </p:nvSpPr>
        <p:spPr>
          <a:xfrm>
            <a:off x="5267775" y="0"/>
            <a:ext cx="3145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0" i="0" lang="pt-BR" sz="2700" u="none" cap="none" strike="noStrike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Motivação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4716325" y="1105300"/>
            <a:ext cx="314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Cenários de uso</a:t>
            </a:r>
            <a:endParaRPr b="0" i="0" sz="16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/>
          <p:nvPr>
            <p:ph type="title"/>
          </p:nvPr>
        </p:nvSpPr>
        <p:spPr>
          <a:xfrm>
            <a:off x="3065100" y="234400"/>
            <a:ext cx="301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730"/>
              <a:t>Contexto</a:t>
            </a:r>
            <a:endParaRPr sz="2280"/>
          </a:p>
        </p:txBody>
      </p:sp>
      <p:sp>
        <p:nvSpPr>
          <p:cNvPr id="103" name="Google Shape;103;p6"/>
          <p:cNvSpPr txBox="1"/>
          <p:nvPr/>
        </p:nvSpPr>
        <p:spPr>
          <a:xfrm>
            <a:off x="817725" y="1190625"/>
            <a:ext cx="514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Visão Computacional e YOLOv8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Classificação de Feridas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04" name="Google Shape;104;p6"/>
          <p:cNvCxnSpPr/>
          <p:nvPr/>
        </p:nvCxnSpPr>
        <p:spPr>
          <a:xfrm rot="10800000">
            <a:off x="5592725" y="1455000"/>
            <a:ext cx="3675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/>
          <p:nvPr>
            <p:ph type="title"/>
          </p:nvPr>
        </p:nvSpPr>
        <p:spPr>
          <a:xfrm>
            <a:off x="2820900" y="15250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Visão Computacional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0" name="Google Shape;110;p7"/>
          <p:cNvSpPr txBox="1"/>
          <p:nvPr/>
        </p:nvSpPr>
        <p:spPr>
          <a:xfrm>
            <a:off x="375450" y="883550"/>
            <a:ext cx="395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Classificação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1" name="Google Shape;11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3650" y="1639450"/>
            <a:ext cx="5916700" cy="21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 txBox="1"/>
          <p:nvPr>
            <p:ph type="title"/>
          </p:nvPr>
        </p:nvSpPr>
        <p:spPr>
          <a:xfrm>
            <a:off x="2820900" y="15250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Visão Computacional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7" name="Google Shape;117;p8"/>
          <p:cNvSpPr txBox="1"/>
          <p:nvPr/>
        </p:nvSpPr>
        <p:spPr>
          <a:xfrm>
            <a:off x="375450" y="883550"/>
            <a:ext cx="413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Classificação + Localização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18" name="Google Shape;11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6500" y="1501775"/>
            <a:ext cx="419100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 txBox="1"/>
          <p:nvPr>
            <p:ph type="title"/>
          </p:nvPr>
        </p:nvSpPr>
        <p:spPr>
          <a:xfrm>
            <a:off x="2820900" y="152500"/>
            <a:ext cx="350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01575" lIns="101575" spcFirstLastPara="1" rIns="101575" wrap="square" tIns="10157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pt-BR" sz="2000">
                <a:latin typeface="Lexend"/>
                <a:ea typeface="Lexend"/>
                <a:cs typeface="Lexend"/>
                <a:sym typeface="Lexend"/>
              </a:rPr>
              <a:t>Visão Computacional</a:t>
            </a:r>
            <a:endParaRPr b="1" sz="2000"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4" name="Google Shape;124;p9"/>
          <p:cNvSpPr txBox="1"/>
          <p:nvPr/>
        </p:nvSpPr>
        <p:spPr>
          <a:xfrm>
            <a:off x="375450" y="883550"/>
            <a:ext cx="4133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Lexend"/>
              <a:buChar char="●"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YOLOv8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5" name="Google Shape;125;p9"/>
          <p:cNvSpPr txBox="1"/>
          <p:nvPr/>
        </p:nvSpPr>
        <p:spPr>
          <a:xfrm>
            <a:off x="4652000" y="1439125"/>
            <a:ext cx="4071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YOLO ganhou destaque devido à sua capacidade de fornecer detecção de objetos rápida e precisa em tempo real.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6" name="Google Shape;12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413" y="1439125"/>
            <a:ext cx="3373325" cy="337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9"/>
          <p:cNvSpPr txBox="1"/>
          <p:nvPr/>
        </p:nvSpPr>
        <p:spPr>
          <a:xfrm>
            <a:off x="4652000" y="3124075"/>
            <a:ext cx="4071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666666"/>
                </a:solidFill>
                <a:latin typeface="Lexend"/>
                <a:ea typeface="Lexend"/>
                <a:cs typeface="Lexend"/>
                <a:sym typeface="Lexend"/>
              </a:rPr>
              <a:t>Os autores afirmam que o YOLOv8 supera as versões anteriores.</a:t>
            </a:r>
            <a:endParaRPr b="0" i="0" sz="2000" u="none" cap="none" strike="noStrike">
              <a:solidFill>
                <a:srgbClr val="66666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PhotoLab">
  <a:themeElements>
    <a:clrScheme name="Simple Light">
      <a:dk1>
        <a:srgbClr val="FFFCF9"/>
      </a:dk1>
      <a:lt1>
        <a:srgbClr val="FFFFFF"/>
      </a:lt1>
      <a:dk2>
        <a:srgbClr val="202729"/>
      </a:dk2>
      <a:lt2>
        <a:srgbClr val="EEEEEE"/>
      </a:lt2>
      <a:accent1>
        <a:srgbClr val="348AA7"/>
      </a:accent1>
      <a:accent2>
        <a:srgbClr val="FFFFFF"/>
      </a:accent2>
      <a:accent3>
        <a:srgbClr val="78909C"/>
      </a:accent3>
      <a:accent4>
        <a:srgbClr val="AD343E"/>
      </a:accent4>
      <a:accent5>
        <a:srgbClr val="207693"/>
      </a:accent5>
      <a:accent6>
        <a:srgbClr val="99202A"/>
      </a:accent6>
      <a:hlink>
        <a:srgbClr val="7AD0E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